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3" r:id="rId3"/>
    <p:sldId id="268" r:id="rId4"/>
    <p:sldId id="257" r:id="rId5"/>
    <p:sldId id="258" r:id="rId6"/>
    <p:sldId id="265" r:id="rId7"/>
    <p:sldId id="266" r:id="rId8"/>
    <p:sldId id="259" r:id="rId9"/>
    <p:sldId id="269" r:id="rId10"/>
    <p:sldId id="260" r:id="rId11"/>
    <p:sldId id="261" r:id="rId12"/>
    <p:sldId id="279" r:id="rId13"/>
    <p:sldId id="262" r:id="rId14"/>
    <p:sldId id="277" r:id="rId15"/>
    <p:sldId id="278" r:id="rId16"/>
    <p:sldId id="264" r:id="rId17"/>
    <p:sldId id="272" r:id="rId18"/>
    <p:sldId id="267" r:id="rId19"/>
    <p:sldId id="270" r:id="rId20"/>
    <p:sldId id="271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82962" autoAdjust="0"/>
  </p:normalViewPr>
  <p:slideViewPr>
    <p:cSldViewPr snapToGrid="0">
      <p:cViewPr varScale="1">
        <p:scale>
          <a:sx n="57" d="100"/>
          <a:sy n="57" d="100"/>
        </p:scale>
        <p:origin x="9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06C39-58DD-4768-A326-59C702F972EE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7EB8F-93C8-409C-8412-4DBC5B823C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35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簡單介紹一下怎麼買賣股票，還有一些投資的知識</a:t>
            </a:r>
            <a:endParaRPr lang="en-US" altLang="zh-TW" dirty="0" smtClean="0"/>
          </a:p>
          <a:p>
            <a:r>
              <a:rPr lang="zh-TW" altLang="en-US" dirty="0" smtClean="0"/>
              <a:t>然後因為我也還是投資新手，所以如果有講錯的話可以馬上糾正我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4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正常交易的盤中交易時間，不管買賣都是以張為單位進行交易</a:t>
            </a:r>
            <a:endParaRPr lang="en-US" altLang="zh-TW" dirty="0" smtClean="0"/>
          </a:p>
          <a:p>
            <a:r>
              <a:rPr lang="zh-TW" altLang="en-US" dirty="0" smtClean="0"/>
              <a:t>不滿一張就叫做零股</a:t>
            </a:r>
            <a:endParaRPr lang="en-US" altLang="zh-TW" dirty="0" smtClean="0"/>
          </a:p>
          <a:p>
            <a:r>
              <a:rPr lang="zh-TW" altLang="en-US" dirty="0" smtClean="0"/>
              <a:t>我們常看到的股票股價就是一股的價格，比如說派可星球股價是</a:t>
            </a:r>
            <a:r>
              <a:rPr lang="en-US" altLang="zh-TW" dirty="0" smtClean="0"/>
              <a:t>$20</a:t>
            </a:r>
          </a:p>
          <a:p>
            <a:r>
              <a:rPr lang="zh-TW" altLang="en-US" dirty="0" smtClean="0"/>
              <a:t>那如果股價漲到</a:t>
            </a:r>
            <a:r>
              <a:rPr lang="en-US" altLang="zh-TW" dirty="0" smtClean="0"/>
              <a:t>25</a:t>
            </a:r>
            <a:r>
              <a:rPr lang="zh-TW" altLang="en-US" dirty="0" smtClean="0"/>
              <a:t>，等於這張股票就賺了</a:t>
            </a:r>
            <a:r>
              <a:rPr lang="en-US" altLang="zh-TW" dirty="0" smtClean="0"/>
              <a:t>5000</a:t>
            </a:r>
            <a:r>
              <a:rPr lang="zh-TW" altLang="en-US" dirty="0" smtClean="0"/>
              <a:t>，當然還要再扣掉一些證交稅</a:t>
            </a:r>
            <a:endParaRPr lang="en-US" altLang="zh-TW" dirty="0" smtClean="0"/>
          </a:p>
          <a:p>
            <a:r>
              <a:rPr lang="zh-TW" altLang="en-US" dirty="0" smtClean="0"/>
              <a:t>以今天的台積電股價</a:t>
            </a:r>
            <a:r>
              <a:rPr lang="en-US" altLang="zh-TW" dirty="0" smtClean="0"/>
              <a:t>455: </a:t>
            </a:r>
            <a:r>
              <a:rPr lang="zh-TW" altLang="en-US" dirty="0" smtClean="0"/>
              <a:t>一張就是</a:t>
            </a:r>
            <a:r>
              <a:rPr lang="en-US" altLang="zh-TW" dirty="0" smtClean="0"/>
              <a:t>455 *1000 = 45w5000</a:t>
            </a:r>
          </a:p>
          <a:p>
            <a:r>
              <a:rPr lang="zh-TW" altLang="en-US" dirty="0" smtClean="0"/>
              <a:t>當天交易的成交量也是以張為單位，成交量</a:t>
            </a:r>
            <a:r>
              <a:rPr lang="en-US" altLang="zh-TW" dirty="0" smtClean="0"/>
              <a:t>2w</a:t>
            </a:r>
            <a:r>
              <a:rPr lang="zh-TW" altLang="en-US" dirty="0" smtClean="0"/>
              <a:t>張就代表有</a:t>
            </a:r>
            <a:r>
              <a:rPr lang="en-US" altLang="zh-TW" dirty="0" smtClean="0"/>
              <a:t>2w</a:t>
            </a:r>
            <a:r>
              <a:rPr lang="zh-TW" altLang="en-US" dirty="0" smtClean="0"/>
              <a:t>張股票</a:t>
            </a:r>
            <a:r>
              <a:rPr lang="zh-TW" altLang="en-US" dirty="0" smtClean="0"/>
              <a:t>從買方到賣方或是賣方到買方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13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平盤價：前一個交易日最後收盤價格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zh-TW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台股有漲跌幅的限制，美股就沒有了</a:t>
            </a:r>
            <a:endParaRPr lang="zh-TW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漲停：漲幅超過平盤價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即停止漲價</a:t>
            </a: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跌停：跌幅超過平盤價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即停止跌價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市價：在盤中掛市價通常會立馬成交，限價就不一定，要等到股價漲跌到你要的價格才有機會成交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開盤價：當日第一筆成交價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不一定等於平盤價，也就是昨天的收盤價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，可能高於平盤開出，也可能開低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開高走低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因為股價漲漲跌跌，所以整個交易日當中也會有一個盤中最高和最低的價格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195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695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92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569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businesstoday.com.tw/article/category/80403/post/202010140004/0050%E3%80%810056...ETF%E6%9C%80%E9%81%A9%E5%90%88%E5%B0%8F%E9%A1%8D%E6%8A%95%E8%B3%87%E4%BA%BA%EF%BC%8C%E5%8D%BB%E4%B8%8D%E6%98%AF%E7%A9%A9%E8%B3%BA%E4%B8%8D%E8%B3%A0%EF%BC%81%E6%96%B0%E6%89%8B%E9%80%B2%E5%A0%B4%E5%89%8D%E5%BF%85%E9%A0%88%E5%85%88%E6%90%9E%E6%87%82%E7%9A%845%E5%A4%A7%E7%A6%81%E5%BF%8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255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78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https://www.youtube.com/watch?v=yd3fZRrjzGM&amp;list=PLrZrfGLGySzcZoVhb4idy5B0XI25ZhnF7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endParaRPr lang="en-US" altLang="zh-TW" dirty="0" smtClean="0"/>
          </a:p>
          <a:p>
            <a:r>
              <a:rPr lang="en-US" altLang="zh-TW" dirty="0" err="1" smtClean="0"/>
              <a:t>Ans</a:t>
            </a:r>
            <a:r>
              <a:rPr lang="en-US" altLang="zh-TW" dirty="0" smtClean="0"/>
              <a:t>:</a:t>
            </a:r>
            <a:r>
              <a:rPr lang="en-US" altLang="zh-TW" baseline="0" dirty="0" smtClean="0"/>
              <a:t> 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885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https://www.youtube.com/watch?v=yd3fZRrjzGM&amp;list=PLrZrfGLGySzcZoVhb4idy5B0XI25ZhnF7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endParaRPr lang="en-US" altLang="zh-TW" dirty="0" smtClean="0"/>
          </a:p>
          <a:p>
            <a:r>
              <a:rPr lang="en-US" altLang="zh-TW" dirty="0" err="1" smtClean="0"/>
              <a:t>Ans</a:t>
            </a:r>
            <a:r>
              <a:rPr lang="en-US" altLang="zh-TW" dirty="0" smtClean="0"/>
              <a:t>:</a:t>
            </a:r>
            <a:r>
              <a:rPr lang="en-US" altLang="zh-TW" baseline="0" dirty="0" smtClean="0"/>
              <a:t> 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68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身分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證正本、第二證件（駕照或健保卡）及銀行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存摺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線上開戶完成帳戶開通後，即可進行下單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囉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開證券戶不用錢，如果想比較一下哪間投資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比較好用每間都開也是可以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/>
              <a:t>https://www.youtube.com/watch?v=zEDJ7LBZO4M&amp;list=PLrZrfGLGySze4iKPvxQeEBwKIJ8j1uxC1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912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先委託之後搓合再交割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69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但是股票成交需要找到一個也想以同樣價格買進或賣出的人，電腦就會自動幫忙撮合</a:t>
            </a:r>
            <a:endParaRPr lang="en-US" altLang="zh-TW" dirty="0" smtClean="0"/>
          </a:p>
          <a:p>
            <a:r>
              <a:rPr lang="zh-TW" altLang="en-US" dirty="0" smtClean="0"/>
              <a:t>假設鼠委託券商買進一張</a:t>
            </a:r>
            <a:r>
              <a:rPr lang="en-US" altLang="zh-TW" dirty="0" smtClean="0"/>
              <a:t>20</a:t>
            </a:r>
            <a:r>
              <a:rPr lang="zh-TW" altLang="en-US" dirty="0" smtClean="0"/>
              <a:t>塊的派可星球，那電腦就會幫忙找到一個也想用</a:t>
            </a:r>
            <a:r>
              <a:rPr lang="en-US" altLang="zh-TW" dirty="0" smtClean="0"/>
              <a:t>20</a:t>
            </a:r>
            <a:r>
              <a:rPr lang="zh-TW" altLang="en-US" dirty="0" smtClean="0"/>
              <a:t>塊賣出的人，而且我們不會知道賣方是誰</a:t>
            </a:r>
            <a:endParaRPr lang="en-US" altLang="zh-TW" dirty="0" smtClean="0"/>
          </a:p>
          <a:p>
            <a:r>
              <a:rPr lang="zh-TW" altLang="en-US" dirty="0" smtClean="0"/>
              <a:t>同樣如果是要賣出的話，也要找到一個想以同價格買進股票的人，然後也會不知道對方是誰</a:t>
            </a:r>
            <a:endParaRPr lang="en-US" altLang="zh-TW" dirty="0" smtClean="0"/>
          </a:p>
          <a:p>
            <a:r>
              <a:rPr lang="zh-TW" altLang="en-US" dirty="0" smtClean="0"/>
              <a:t>手機跳出成交回報的訊息，但是這樣還是不算完成交易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913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/>
              <a:t>最晚在交易日第二天</a:t>
            </a:r>
            <a:r>
              <a:rPr lang="en-US" altLang="zh-TW" sz="1200" dirty="0" smtClean="0"/>
              <a:t>10:00a.m.</a:t>
            </a:r>
            <a:r>
              <a:rPr lang="zh-TW" altLang="en-US" sz="1200" dirty="0" smtClean="0"/>
              <a:t>前把買股票的錢匯入銀行帳戶，常聽到的</a:t>
            </a:r>
            <a:r>
              <a:rPr lang="en-US" altLang="zh-TW" sz="1200" dirty="0" smtClean="0"/>
              <a:t>T+2</a:t>
            </a:r>
            <a:r>
              <a:rPr lang="zh-TW" altLang="en-US" sz="1200" dirty="0" smtClean="0"/>
              <a:t>就是這個意思，</a:t>
            </a:r>
            <a:r>
              <a:rPr lang="en-US" altLang="zh-TW" sz="1200" dirty="0" smtClean="0"/>
              <a:t>T</a:t>
            </a:r>
            <a:r>
              <a:rPr lang="zh-TW" altLang="en-US" sz="1200" dirty="0" smtClean="0"/>
              <a:t>就是交易日</a:t>
            </a:r>
            <a:r>
              <a:rPr lang="en-US" altLang="zh-TW" sz="1200" dirty="0" smtClean="0"/>
              <a:t>trading</a:t>
            </a:r>
            <a:r>
              <a:rPr lang="en-US" altLang="zh-TW" sz="1200" baseline="0" dirty="0" smtClean="0"/>
              <a:t> day</a:t>
            </a:r>
          </a:p>
          <a:p>
            <a:r>
              <a:rPr lang="zh-TW" altLang="en-US" sz="1200" dirty="0" smtClean="0"/>
              <a:t>賣股票的人也會在成交後第二天收到這筆錢</a:t>
            </a:r>
            <a:endParaRPr lang="en-US" altLang="zh-TW" sz="1200" dirty="0" smtClean="0"/>
          </a:p>
          <a:p>
            <a:r>
              <a:rPr lang="zh-TW" altLang="en-US" sz="1200" dirty="0" smtClean="0"/>
              <a:t>那如果銀行帳戶錢不夠讓券商扣錢，就會發生違約交割，會非常嚴重</a:t>
            </a:r>
            <a:endParaRPr lang="en-US" altLang="zh-TW" sz="1200" dirty="0" smtClean="0"/>
          </a:p>
          <a:p>
            <a:r>
              <a:rPr lang="zh-TW" altLang="en-US" sz="1200" dirty="0" smtClean="0"/>
              <a:t>所以建議下單前都要先看一下交割帳戶的餘額夠不夠支付這筆交易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86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所以周末和</a:t>
            </a:r>
            <a:r>
              <a:rPr lang="zh-TW" altLang="en-US" dirty="0" smtClean="0"/>
              <a:t>一些國定假日像是</a:t>
            </a:r>
            <a:r>
              <a:rPr lang="zh-TW" altLang="en-US" dirty="0" smtClean="0"/>
              <a:t>國慶日都不能進行交易</a:t>
            </a:r>
            <a:endParaRPr lang="en-US" altLang="zh-TW" dirty="0" smtClean="0"/>
          </a:p>
          <a:p>
            <a:r>
              <a:rPr lang="zh-TW" altLang="en-US" dirty="0" smtClean="0"/>
              <a:t>盤前試撮和：</a:t>
            </a:r>
            <a:r>
              <a:rPr lang="en-US" altLang="zh-TW" dirty="0" smtClean="0"/>
              <a:t>9</a:t>
            </a:r>
            <a:r>
              <a:rPr lang="zh-TW" altLang="en-US" dirty="0" smtClean="0"/>
              <a:t>點開盤，開盤之前會有半小時的盤前試撮和，</a:t>
            </a:r>
            <a:r>
              <a:rPr lang="zh-TW" altLang="en-US" dirty="0" smtClean="0"/>
              <a:t>電腦會依照開盤前已經委託好的買賣單試撮和今天的開盤價</a:t>
            </a:r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這半小時會像是足球的熱身賽，還沒正式開始進行股票交易</a:t>
            </a:r>
            <a:endParaRPr lang="en-US" altLang="zh-TW" dirty="0" smtClean="0"/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盤中交易：</a:t>
            </a:r>
            <a:r>
              <a:rPr lang="en-US" altLang="zh-TW" dirty="0" smtClean="0"/>
              <a:t>9</a:t>
            </a:r>
            <a:r>
              <a:rPr lang="zh-TW" altLang="en-US" dirty="0" smtClean="0"/>
              <a:t>點正式開盤之後一直到下午一點半收盤之間，電腦會自動撮和買賣方的委託單</a:t>
            </a:r>
            <a:endParaRPr lang="en-US" altLang="zh-TW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個交易單位為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股，也就是只能買賣一張的倍數，少於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股的交易就是零股買賣，只能在盤後進行</a:t>
            </a:r>
            <a:endParaRPr lang="en-US" altLang="zh-TW" dirty="0" smtClean="0"/>
          </a:p>
          <a:p>
            <a:r>
              <a:rPr lang="zh-TW" altLang="en-US" dirty="0" smtClean="0"/>
              <a:t>在細分早盤午盤尾盤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拉尾盤、殺尾盤就是在</a:t>
            </a:r>
            <a:r>
              <a:rPr lang="en-US" altLang="zh-TW" dirty="0" smtClean="0"/>
              <a:t>13:00~13:30</a:t>
            </a:r>
          </a:p>
          <a:p>
            <a:r>
              <a:rPr lang="zh-TW" altLang="en-US" dirty="0" smtClean="0"/>
              <a:t>定價交易：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最小交易單位與一般交易一樣是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股，交易價格只有收盤價，被稱作定價交易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8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不要短進短出</a:t>
            </a:r>
            <a:r>
              <a:rPr lang="en-US" altLang="zh-TW" dirty="0" smtClean="0"/>
              <a:t>(</a:t>
            </a:r>
            <a:r>
              <a:rPr lang="zh-TW" altLang="en-US" dirty="0" smtClean="0"/>
              <a:t>會多付很多證交稅給政府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600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45i13dEfEVac2IEJT_Nr5Q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8C01-714C-4927-9999-76947049A50E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319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D8F2-CAAF-497C-BE45-15E3F3BE475E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34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811A-932E-4B79-A06B-93085389FF41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87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A71CE-504E-44E6-9C02-E6C8FF9EF8CA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10095345" y="6094740"/>
            <a:ext cx="2290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effectLst/>
                <a:hlinkClick r:id="rId2"/>
              </a:rPr>
              <a:t>引用自柴鼠兄弟 </a:t>
            </a:r>
            <a:r>
              <a:rPr lang="en-US" altLang="zh-TW" sz="1400" dirty="0" err="1" smtClean="0">
                <a:effectLst/>
                <a:hlinkClick r:id="rId2"/>
              </a:rPr>
              <a:t>ZRBros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6431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C69F7-1A1D-4AE9-AA85-5246E65A21E2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894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E11D-6133-42CE-872F-A52037AE573F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69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2D85-3E17-4429-AA01-5BFAA3E932A8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07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6F59-4215-486B-BF5F-FED8058DF112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53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5C3A-F462-4DBD-A398-63713459D874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34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BF2D-27EF-436A-B15A-2B3065E655C4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82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0CCC-1BE8-4EF5-9104-7F0F5F0FAFB2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44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B6E5F-426C-4498-9C0F-E7F336F47D36}" type="datetime1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D339E0EC-ED19-4D3E-8CAD-4AD104AA458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792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EDJ7LBZO4M&amp;list=PLrZrfGLGySze4iKPvxQeEBwKIJ8j1uxC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s7Q3aFeHU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台股基礎入門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交易單位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14474"/>
            <a:ext cx="10515600" cy="4351338"/>
          </a:xfrm>
        </p:spPr>
        <p:txBody>
          <a:bodyPr/>
          <a:lstStyle/>
          <a:p>
            <a:r>
              <a:rPr lang="zh-TW" altLang="en-US" sz="2400" dirty="0" smtClean="0"/>
              <a:t>正常交易時間</a:t>
            </a:r>
            <a:r>
              <a:rPr lang="en-US" altLang="zh-TW" sz="2000" dirty="0" smtClean="0"/>
              <a:t>(9:00~13:30)</a:t>
            </a:r>
            <a:r>
              <a:rPr lang="zh-TW" altLang="en-US" sz="2400" dirty="0" smtClean="0"/>
              <a:t>以張為單位進行整張交易</a:t>
            </a:r>
            <a:endParaRPr lang="en-US" altLang="zh-TW" sz="2400" dirty="0"/>
          </a:p>
          <a:p>
            <a:r>
              <a:rPr lang="zh-TW" altLang="en-US" sz="2400" dirty="0" smtClean="0"/>
              <a:t>一張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1000</a:t>
            </a:r>
            <a:r>
              <a:rPr lang="zh-TW" altLang="en-US" sz="2400" dirty="0" smtClean="0"/>
              <a:t>股</a:t>
            </a:r>
            <a:endParaRPr lang="en-US" altLang="zh-TW" sz="2400" dirty="0" smtClean="0"/>
          </a:p>
          <a:p>
            <a:r>
              <a:rPr lang="zh-TW" altLang="en-US" sz="2400" dirty="0" smtClean="0"/>
              <a:t>零股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0~999</a:t>
            </a:r>
            <a:r>
              <a:rPr lang="zh-TW" altLang="en-US" sz="2400" dirty="0" smtClean="0"/>
              <a:t>股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72" y="3203931"/>
            <a:ext cx="5732307" cy="27337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6082" t="24728" r="17684" b="6189"/>
          <a:stretch/>
        </p:blipFill>
        <p:spPr>
          <a:xfrm>
            <a:off x="6899564" y="3194715"/>
            <a:ext cx="4950272" cy="27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9859" y="167349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</a:t>
            </a:r>
            <a:r>
              <a:rPr lang="zh-TW" altLang="en-US" dirty="0" smtClean="0"/>
              <a:t>價格設定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7931" y="1581100"/>
            <a:ext cx="6521605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平盤</a:t>
            </a:r>
            <a:r>
              <a:rPr lang="zh-TW" altLang="en-US" sz="2400" dirty="0">
                <a:solidFill>
                  <a:srgbClr val="FF0000"/>
                </a:solidFill>
              </a:rPr>
              <a:t>價</a:t>
            </a:r>
            <a:r>
              <a:rPr lang="zh-TW" altLang="en-US" sz="2400" dirty="0"/>
              <a:t>：前一個交易日最後收盤</a:t>
            </a:r>
            <a:r>
              <a:rPr lang="zh-TW" altLang="en-US" sz="2400" dirty="0" smtClean="0"/>
              <a:t>價格</a:t>
            </a:r>
            <a:endParaRPr lang="en-US" altLang="zh-TW" sz="2400" dirty="0" smtClean="0"/>
          </a:p>
          <a:p>
            <a:r>
              <a:rPr lang="zh-TW" altLang="en-US" sz="2400" dirty="0" smtClean="0"/>
              <a:t>委託</a:t>
            </a:r>
            <a:r>
              <a:rPr lang="zh-TW" altLang="en-US" sz="2400" dirty="0"/>
              <a:t>交易</a:t>
            </a:r>
            <a:r>
              <a:rPr lang="zh-TW" altLang="en-US" sz="2400" dirty="0" smtClean="0"/>
              <a:t>價格</a:t>
            </a:r>
            <a:endParaRPr lang="zh-TW" altLang="en-US" sz="2400" dirty="0"/>
          </a:p>
          <a:p>
            <a:pPr lvl="1"/>
            <a:r>
              <a:rPr lang="zh-TW" altLang="en-US" sz="2000" dirty="0" smtClean="0"/>
              <a:t>限價：限定價格買或賣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平盤價、漲停價、跌停價</a:t>
            </a:r>
            <a:r>
              <a:rPr lang="en-US" altLang="zh-TW" sz="2000" dirty="0" smtClean="0"/>
              <a:t>)</a:t>
            </a:r>
          </a:p>
          <a:p>
            <a:pPr lvl="1"/>
            <a:r>
              <a:rPr lang="zh-TW" altLang="en-US" sz="2000" dirty="0"/>
              <a:t>市價：根據當時</a:t>
            </a:r>
            <a:r>
              <a:rPr lang="zh-TW" altLang="en-US" sz="2000" dirty="0" smtClean="0"/>
              <a:t>市場最新成交價格</a:t>
            </a:r>
            <a:r>
              <a:rPr lang="zh-TW" altLang="en-US" sz="2000" dirty="0"/>
              <a:t>買或賣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1026" name="Picture 2" descr="https://i.imgur.com/My3Jyk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93" y="3451834"/>
            <a:ext cx="5633673" cy="271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imgur.com/E8o56W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r="18163"/>
          <a:stretch/>
        </p:blipFill>
        <p:spPr bwMode="auto">
          <a:xfrm>
            <a:off x="7226185" y="1228640"/>
            <a:ext cx="2749705" cy="179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7226185" y="779115"/>
            <a:ext cx="1335583" cy="5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 smtClean="0">
                <a:solidFill>
                  <a:srgbClr val="FF0000"/>
                </a:solidFill>
              </a:rPr>
              <a:t>開盤價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1030" name="Picture 6" descr="https://i.imgur.com/F5Q6T7Z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0" r="15871"/>
          <a:stretch/>
        </p:blipFill>
        <p:spPr bwMode="auto">
          <a:xfrm>
            <a:off x="9270381" y="1904104"/>
            <a:ext cx="2921619" cy="19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7226184" y="3875106"/>
            <a:ext cx="1335583" cy="5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solidFill>
                  <a:srgbClr val="FF0000"/>
                </a:solidFill>
              </a:rPr>
              <a:t>收</a:t>
            </a:r>
            <a:r>
              <a:rPr lang="zh-TW" altLang="en-US" sz="2000" dirty="0" smtClean="0">
                <a:solidFill>
                  <a:srgbClr val="FF0000"/>
                </a:solidFill>
              </a:rPr>
              <a:t>盤價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372" y="4366630"/>
            <a:ext cx="3997428" cy="21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9859" y="167349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交易價格設定 </a:t>
            </a:r>
            <a:r>
              <a:rPr lang="en-US" altLang="zh-TW" dirty="0" smtClean="0"/>
              <a:t>-</a:t>
            </a:r>
            <a:r>
              <a:rPr lang="zh-TW" altLang="en-US" dirty="0"/>
              <a:t>五檔報價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47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買進成本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87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2050" name="Picture 2" descr="https://i.imgur.com/riz3Ld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8" y="4085490"/>
            <a:ext cx="5039251" cy="24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買進成本</a:t>
            </a:r>
            <a:endParaRPr lang="zh-TW" altLang="en-US" sz="2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賣出股款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2050" name="Picture 2" descr="https://i.imgur.com/riz3Ld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8" y="4085490"/>
            <a:ext cx="5039251" cy="24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imgur.com/V9rAOdJ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43" y="4082604"/>
            <a:ext cx="5055220" cy="24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買進成本</a:t>
            </a:r>
            <a:endParaRPr lang="zh-TW" altLang="en-US" sz="2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賣出股款</a:t>
            </a:r>
            <a:endParaRPr lang="zh-TW" altLang="en-US" sz="2400" b="1" dirty="0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6488543" y="3680573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實際收入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二年十張存股</a:t>
            </a:r>
            <a:r>
              <a:rPr lang="zh-TW" altLang="en-US" dirty="0" smtClean="0"/>
              <a:t>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5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填息布局法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配息</a:t>
            </a:r>
            <a:r>
              <a:rPr lang="zh-TW" altLang="en-US" dirty="0"/>
              <a:t>率：公司從盈餘中拿多少出來配息的</a:t>
            </a:r>
            <a:r>
              <a:rPr lang="zh-TW" altLang="en-US" dirty="0" smtClean="0"/>
              <a:t>比例</a:t>
            </a:r>
            <a:endParaRPr lang="en-US" altLang="zh-TW" dirty="0" smtClean="0"/>
          </a:p>
          <a:p>
            <a:r>
              <a:rPr lang="zh-TW" altLang="en-US" dirty="0"/>
              <a:t>殖</a:t>
            </a:r>
            <a:r>
              <a:rPr lang="zh-TW" altLang="en-US" dirty="0" smtClean="0"/>
              <a:t>利率：</a:t>
            </a:r>
            <a:endParaRPr lang="en-US" altLang="zh-TW" dirty="0" smtClean="0"/>
          </a:p>
          <a:p>
            <a:r>
              <a:rPr lang="zh-TW" altLang="en-US" dirty="0" smtClean="0"/>
              <a:t>現金股利：</a:t>
            </a:r>
            <a:endParaRPr lang="en-US" altLang="zh-TW" dirty="0" smtClean="0"/>
          </a:p>
          <a:p>
            <a:r>
              <a:rPr lang="zh-TW" altLang="en-US" dirty="0" smtClean="0"/>
              <a:t>股票股利：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4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零股交易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缺點</a:t>
            </a:r>
            <a:endParaRPr lang="en-US" altLang="zh-TW" dirty="0" smtClean="0"/>
          </a:p>
          <a:p>
            <a:r>
              <a:rPr lang="zh-TW" altLang="en-US" dirty="0" smtClean="0"/>
              <a:t>優</a:t>
            </a:r>
            <a:r>
              <a:rPr lang="zh-TW" altLang="en-US" dirty="0"/>
              <a:t>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16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0050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FQ </a:t>
            </a:r>
            <a:r>
              <a:rPr lang="zh-TW" altLang="en-US" dirty="0" smtClean="0"/>
              <a:t>測驗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825625"/>
            <a:ext cx="8008216" cy="409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5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0056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3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零和遊戲</a:t>
            </a:r>
            <a:r>
              <a:rPr lang="zh-TW" altLang="en-US" dirty="0"/>
              <a:t>原理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70" y="2637675"/>
            <a:ext cx="6662621" cy="29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當沖交易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65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60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>
                <a:hlinkClick r:id="rId3"/>
              </a:rPr>
              <a:t>股票怎麼買？</a:t>
            </a:r>
            <a:r>
              <a:rPr lang="en-US" altLang="zh-TW" sz="2000" dirty="0">
                <a:hlinkClick r:id="rId3"/>
              </a:rPr>
              <a:t>600</a:t>
            </a:r>
            <a:r>
              <a:rPr lang="zh-TW" altLang="en-US" sz="2000" dirty="0">
                <a:hlinkClick r:id="rId3"/>
              </a:rPr>
              <a:t>秒學完股票交易基礎 </a:t>
            </a:r>
            <a:r>
              <a:rPr lang="en-US" altLang="zh-TW" sz="2000" dirty="0">
                <a:hlinkClick r:id="rId3"/>
              </a:rPr>
              <a:t>| </a:t>
            </a:r>
            <a:r>
              <a:rPr lang="zh-TW" altLang="en-US" sz="2000" dirty="0">
                <a:hlinkClick r:id="rId3"/>
              </a:rPr>
              <a:t>夯翻鼠</a:t>
            </a:r>
            <a:r>
              <a:rPr lang="en-US" altLang="zh-TW" sz="2000" dirty="0">
                <a:hlinkClick r:id="rId3"/>
              </a:rPr>
              <a:t>FQ30 </a:t>
            </a:r>
            <a:r>
              <a:rPr lang="zh-TW" altLang="en-US" sz="2000" dirty="0">
                <a:hlinkClick r:id="rId3"/>
              </a:rPr>
              <a:t>投資理財</a:t>
            </a:r>
            <a:r>
              <a:rPr lang="en-US" altLang="zh-TW" dirty="0" smtClean="0">
                <a:hlinkClick r:id="rId3"/>
              </a:rPr>
              <a:t/>
            </a:r>
            <a:br>
              <a:rPr lang="en-US" altLang="zh-TW" dirty="0" smtClean="0">
                <a:hlinkClick r:id="rId3"/>
              </a:rPr>
            </a:br>
            <a:r>
              <a:rPr lang="en-US" altLang="zh-TW" sz="2000" dirty="0" smtClean="0">
                <a:hlinkClick r:id="rId3"/>
              </a:rPr>
              <a:t>https</a:t>
            </a:r>
            <a:r>
              <a:rPr lang="en-US" altLang="zh-TW" sz="2000" dirty="0">
                <a:hlinkClick r:id="rId3"/>
              </a:rPr>
              <a:t>://</a:t>
            </a:r>
            <a:r>
              <a:rPr lang="en-US" altLang="zh-TW" sz="2000" dirty="0" smtClean="0">
                <a:hlinkClick r:id="rId3"/>
              </a:rPr>
              <a:t>www.youtube.com/watch?v=zEDJ7LBZO4M&amp;list=PLrZrfGLGySze4iKPvxQeEBwKIJ8j1uxC1</a:t>
            </a:r>
            <a:endParaRPr lang="en-US" altLang="zh-TW" sz="2000" dirty="0" smtClean="0"/>
          </a:p>
          <a:p>
            <a:r>
              <a:rPr lang="zh-TW" altLang="en-US" sz="2000" dirty="0"/>
              <a:t>領了股息又想賺價差 用二年十張存股法集滿人生第一個百 </a:t>
            </a:r>
            <a:r>
              <a:rPr lang="en-US" altLang="zh-TW" sz="2000" dirty="0"/>
              <a:t>| </a:t>
            </a:r>
            <a:r>
              <a:rPr lang="zh-TW" altLang="en-US" sz="2000" dirty="0"/>
              <a:t>夯翻鼠</a:t>
            </a:r>
            <a:r>
              <a:rPr lang="en-US" altLang="zh-TW" sz="2000" dirty="0"/>
              <a:t>FQ40 </a:t>
            </a:r>
            <a:r>
              <a:rPr lang="zh-TW" altLang="en-US" sz="2000" dirty="0"/>
              <a:t>存股</a:t>
            </a:r>
            <a:r>
              <a:rPr lang="zh-TW" altLang="en-US" sz="2000" dirty="0" smtClean="0"/>
              <a:t>投資</a:t>
            </a:r>
            <a:r>
              <a:rPr lang="en-US" altLang="zh-TW" sz="2000" dirty="0" smtClean="0">
                <a:hlinkClick r:id="rId4"/>
              </a:rPr>
              <a:t>https</a:t>
            </a:r>
            <a:r>
              <a:rPr lang="en-US" altLang="zh-TW" sz="2000" dirty="0">
                <a:hlinkClick r:id="rId4"/>
              </a:rPr>
              <a:t>://</a:t>
            </a:r>
            <a:r>
              <a:rPr lang="en-US" altLang="zh-TW" sz="2000" dirty="0" smtClean="0">
                <a:hlinkClick r:id="rId4"/>
              </a:rPr>
              <a:t>www.youtube.com/watch?v=os7Q3aFeHUc</a:t>
            </a:r>
            <a:endParaRPr lang="en-US" altLang="zh-TW" sz="2000" dirty="0" smtClean="0"/>
          </a:p>
          <a:p>
            <a:r>
              <a:rPr lang="en-US" altLang="zh-TW" sz="2000" dirty="0"/>
              <a:t> </a:t>
            </a:r>
            <a:endParaRPr lang="en-US" altLang="zh-TW" sz="2000" dirty="0" smtClean="0"/>
          </a:p>
          <a:p>
            <a:r>
              <a:rPr lang="en-US" altLang="zh-TW" sz="2000" dirty="0"/>
              <a:t> 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6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FQ </a:t>
            </a:r>
            <a:r>
              <a:rPr lang="zh-TW" altLang="en-US" dirty="0" smtClean="0"/>
              <a:t>測驗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1" y="1825625"/>
            <a:ext cx="8008216" cy="4097808"/>
          </a:xfrm>
          <a:prstGeom prst="rect">
            <a:avLst/>
          </a:prstGeom>
        </p:spPr>
      </p:pic>
      <p:sp>
        <p:nvSpPr>
          <p:cNvPr id="6" name="橢圓形圖說文字 5"/>
          <p:cNvSpPr/>
          <p:nvPr/>
        </p:nvSpPr>
        <p:spPr>
          <a:xfrm>
            <a:off x="8157073" y="765544"/>
            <a:ext cx="1529187" cy="1049283"/>
          </a:xfrm>
          <a:prstGeom prst="wedgeEllipseCallout">
            <a:avLst>
              <a:gd name="adj1" fmla="val -26395"/>
              <a:gd name="adj2" fmla="val 70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Ans</a:t>
            </a:r>
            <a:r>
              <a:rPr lang="en-US" altLang="zh-TW" dirty="0" smtClean="0"/>
              <a:t>: (1)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86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057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證券開戶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73093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臨櫃：存摺、印章、身分證雙證件</a:t>
            </a:r>
            <a:endParaRPr lang="en-US" altLang="zh-TW" sz="2400" dirty="0" smtClean="0"/>
          </a:p>
          <a:p>
            <a:r>
              <a:rPr lang="zh-TW" altLang="en-US" sz="2400" dirty="0" smtClean="0"/>
              <a:t>證券商：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跟銀行同體系：可透過一個網銀整合不同資產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台幣、外幣、證券、基金、黃金、</a:t>
            </a:r>
            <a:r>
              <a:rPr lang="en-US" altLang="zh-TW" sz="2000" dirty="0" smtClean="0"/>
              <a:t>ETF)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營業據點多：憑證更新方便、帳戶</a:t>
            </a:r>
            <a:r>
              <a:rPr lang="zh-TW" altLang="en-US" sz="2000" dirty="0" smtClean="0"/>
              <a:t>鎖定</a:t>
            </a:r>
            <a:r>
              <a:rPr lang="zh-TW" altLang="en-US" sz="2000" dirty="0" smtClean="0"/>
              <a:t>問</a:t>
            </a:r>
            <a:r>
              <a:rPr lang="zh-TW" altLang="en-US" sz="2000" dirty="0"/>
              <a:t>題</a:t>
            </a:r>
            <a:r>
              <a:rPr lang="en-US" altLang="zh-TW" sz="2000" dirty="0" smtClean="0"/>
              <a:t>(EX</a:t>
            </a:r>
            <a:r>
              <a:rPr lang="en-US" altLang="zh-TW" sz="2000" dirty="0" smtClean="0"/>
              <a:t>: </a:t>
            </a:r>
            <a:r>
              <a:rPr lang="zh-TW" altLang="en-US" sz="2000" dirty="0" smtClean="0"/>
              <a:t>元大、凱基、富邦證券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2400" dirty="0" smtClean="0"/>
              <a:t>線上開戶：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17" y="3636794"/>
            <a:ext cx="6044589" cy="21520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358" y="2801578"/>
            <a:ext cx="3579287" cy="33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股票交易</a:t>
            </a:r>
            <a:r>
              <a:rPr lang="zh-TW" altLang="en-US" dirty="0"/>
              <a:t>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25966"/>
          <a:stretch/>
        </p:blipFill>
        <p:spPr>
          <a:xfrm>
            <a:off x="2310964" y="2658812"/>
            <a:ext cx="7405422" cy="26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股票交易</a:t>
            </a:r>
            <a:r>
              <a:rPr lang="zh-TW" altLang="en-US" dirty="0" smtClean="0"/>
              <a:t>流程</a:t>
            </a:r>
            <a:r>
              <a:rPr lang="en-US" altLang="zh-TW" dirty="0" smtClean="0"/>
              <a:t>- </a:t>
            </a:r>
            <a:r>
              <a:rPr lang="zh-TW" altLang="en-US" dirty="0" smtClean="0"/>
              <a:t>委託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撮合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委託：透過手機交易</a:t>
            </a:r>
            <a:r>
              <a:rPr lang="zh-TW" altLang="en-US" sz="2400" dirty="0"/>
              <a:t>程式</a:t>
            </a:r>
            <a:r>
              <a:rPr lang="zh-TW" altLang="en-US" sz="2400" dirty="0" smtClean="0"/>
              <a:t>委託券商幫忙買進</a:t>
            </a:r>
            <a:endParaRPr lang="en-US" altLang="zh-TW" sz="2400" dirty="0" smtClean="0"/>
          </a:p>
          <a:p>
            <a:r>
              <a:rPr lang="zh-TW" altLang="en-US" sz="2400" dirty="0" smtClean="0"/>
              <a:t>撮合：電腦在交易市場裡自動尋找想以同價格買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賣的人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19" y="3033622"/>
            <a:ext cx="6484088" cy="31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3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股票交易流程</a:t>
            </a:r>
            <a:r>
              <a:rPr lang="en-US" altLang="zh-TW" dirty="0"/>
              <a:t>- </a:t>
            </a:r>
            <a:r>
              <a:rPr lang="zh-TW" altLang="en-US" dirty="0" smtClean="0"/>
              <a:t>交</a:t>
            </a:r>
            <a:r>
              <a:rPr lang="zh-TW" altLang="en-US" dirty="0"/>
              <a:t>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3307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交割：最晚在</a:t>
            </a:r>
            <a:r>
              <a:rPr lang="zh-TW" altLang="en-US" sz="2400" u="sng" dirty="0" smtClean="0"/>
              <a:t>交易日第二天</a:t>
            </a:r>
            <a:r>
              <a:rPr lang="en-US" altLang="zh-TW" sz="2400" u="sng" dirty="0" smtClean="0"/>
              <a:t>10:00a.m.</a:t>
            </a:r>
            <a:r>
              <a:rPr lang="zh-TW" altLang="en-US" sz="2400" u="sng" dirty="0" smtClean="0"/>
              <a:t>前</a:t>
            </a:r>
            <a:r>
              <a:rPr lang="zh-TW" altLang="en-US" sz="2400" dirty="0" smtClean="0"/>
              <a:t>把買股票的錢匯入銀行帳戶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交割戶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違約交割懲罰：帳戶取消、股票被賣還錢、違約金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34" y="3209955"/>
            <a:ext cx="6899532" cy="33289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575" y="3299189"/>
            <a:ext cx="5965087" cy="702105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 rot="2821887">
            <a:off x="9151670" y="2846161"/>
            <a:ext cx="422089" cy="72666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36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台股</a:t>
            </a:r>
            <a:r>
              <a:rPr lang="zh-TW" altLang="en-US" dirty="0" smtClean="0"/>
              <a:t>交易時間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8635" y="1649894"/>
            <a:ext cx="4100623" cy="106140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週一至週五的上班日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9:00~13:30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055" y="1165134"/>
            <a:ext cx="3478500" cy="2139359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4980460" y="671258"/>
            <a:ext cx="6109297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盤中</a:t>
            </a:r>
            <a:r>
              <a:rPr lang="en-US" altLang="zh-TW" sz="2400" dirty="0" smtClean="0"/>
              <a:t>(9:00~13:30) 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>
                <a:solidFill>
                  <a:srgbClr val="FF0000"/>
                </a:solidFill>
              </a:rPr>
              <a:t>個交易單位為</a:t>
            </a:r>
            <a:r>
              <a:rPr lang="en-US" altLang="zh-TW" sz="2000" dirty="0">
                <a:solidFill>
                  <a:srgbClr val="FF0000"/>
                </a:solidFill>
              </a:rPr>
              <a:t>1000</a:t>
            </a:r>
            <a:r>
              <a:rPr lang="zh-TW" altLang="en-US" sz="2000" dirty="0" smtClean="0">
                <a:solidFill>
                  <a:srgbClr val="FF0000"/>
                </a:solidFill>
              </a:rPr>
              <a:t>股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zh-TW" altLang="en-US" sz="2000" dirty="0" smtClean="0">
                <a:solidFill>
                  <a:srgbClr val="FF0000"/>
                </a:solidFill>
              </a:rPr>
              <a:t>一張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7" y="1164257"/>
            <a:ext cx="3529906" cy="21393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t="9741"/>
          <a:stretch/>
        </p:blipFill>
        <p:spPr>
          <a:xfrm>
            <a:off x="6420850" y="4101601"/>
            <a:ext cx="4790521" cy="1989987"/>
          </a:xfrm>
          <a:prstGeom prst="rect">
            <a:avLst/>
          </a:prstGeom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704664" y="3182717"/>
            <a:ext cx="4100623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盤前</a:t>
            </a:r>
            <a:r>
              <a:rPr lang="en-US" altLang="zh-TW" sz="2400" dirty="0" smtClean="0"/>
              <a:t>(8:30~9:00)</a:t>
            </a:r>
            <a:endParaRPr lang="zh-TW" altLang="en-US" sz="2400" dirty="0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6420849" y="3602201"/>
            <a:ext cx="5771151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盤後</a:t>
            </a:r>
            <a:r>
              <a:rPr lang="en-US" altLang="zh-TW" sz="2400" dirty="0" smtClean="0"/>
              <a:t>(13:30~14:30) 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>
                <a:solidFill>
                  <a:srgbClr val="FF0000"/>
                </a:solidFill>
              </a:rPr>
              <a:t>個交易單位</a:t>
            </a:r>
            <a:r>
              <a:rPr lang="zh-TW" altLang="en-US" sz="2000" dirty="0" smtClean="0">
                <a:solidFill>
                  <a:srgbClr val="FF0000"/>
                </a:solidFill>
              </a:rPr>
              <a:t>為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 smtClean="0">
                <a:solidFill>
                  <a:srgbClr val="FF0000"/>
                </a:solidFill>
              </a:rPr>
              <a:t>股</a:t>
            </a:r>
            <a:endParaRPr lang="zh-TW" altLang="en-US" sz="2000" dirty="0">
              <a:solidFill>
                <a:srgbClr val="FF0000"/>
              </a:solidFill>
            </a:endParaRPr>
          </a:p>
          <a:p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58" y="3715417"/>
            <a:ext cx="3961400" cy="26409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9994" y="1748613"/>
            <a:ext cx="461561" cy="7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零股交易新制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9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21455</TotalTime>
  <Words>1338</Words>
  <Application>Microsoft Office PowerPoint</Application>
  <PresentationFormat>寬螢幕</PresentationFormat>
  <Paragraphs>182</Paragraphs>
  <Slides>24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-apple-system</vt:lpstr>
      <vt:lpstr>新細明體</vt:lpstr>
      <vt:lpstr>Arial</vt:lpstr>
      <vt:lpstr>Calibri</vt:lpstr>
      <vt:lpstr>Calibri Light</vt:lpstr>
      <vt:lpstr>Symbol</vt:lpstr>
      <vt:lpstr>Wingdings</vt:lpstr>
      <vt:lpstr>Office 佈景主題</vt:lpstr>
      <vt:lpstr>台股基礎入門</vt:lpstr>
      <vt:lpstr>FQ 測驗</vt:lpstr>
      <vt:lpstr>FQ 測驗</vt:lpstr>
      <vt:lpstr>證券開戶</vt:lpstr>
      <vt:lpstr>股票交易流程</vt:lpstr>
      <vt:lpstr>股票交易流程- 委託&amp; 撮合</vt:lpstr>
      <vt:lpstr>股票交易流程- 交割</vt:lpstr>
      <vt:lpstr>台股交易時間</vt:lpstr>
      <vt:lpstr>零股交易新制</vt:lpstr>
      <vt:lpstr>交易單位</vt:lpstr>
      <vt:lpstr>交易價格設定</vt:lpstr>
      <vt:lpstr>交易價格設定 -五檔報價</vt:lpstr>
      <vt:lpstr>交易手續費&amp;稅金</vt:lpstr>
      <vt:lpstr>交易手續費&amp;稅金</vt:lpstr>
      <vt:lpstr>交易手續費&amp;稅金</vt:lpstr>
      <vt:lpstr>二年十張存股法</vt:lpstr>
      <vt:lpstr>填息布局法</vt:lpstr>
      <vt:lpstr>零股交易</vt:lpstr>
      <vt:lpstr>0050</vt:lpstr>
      <vt:lpstr>0056</vt:lpstr>
      <vt:lpstr>零和遊戲原理</vt:lpstr>
      <vt:lpstr>當沖交易</vt:lpstr>
      <vt:lpstr>PowerPoint 簡報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194</cp:revision>
  <dcterms:created xsi:type="dcterms:W3CDTF">2020-10-10T03:06:52Z</dcterms:created>
  <dcterms:modified xsi:type="dcterms:W3CDTF">2020-10-25T11:13:29Z</dcterms:modified>
</cp:coreProperties>
</file>